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7" d="100"/>
          <a:sy n="97" d="100"/>
        </p:scale>
        <p:origin x="1368"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12/9/2025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文字方塊 5">
            <a:extLst>
              <a:ext uri="{FF2B5EF4-FFF2-40B4-BE49-F238E27FC236}">
                <a16:creationId xmlns:a16="http://schemas.microsoft.com/office/drawing/2014/main" id="{3B34F454-332A-495F-817D-F3AA2C30AB32}"/>
              </a:ext>
            </a:extLst>
          </p:cNvPr>
          <p:cNvSpPr txBox="1"/>
          <p:nvPr/>
        </p:nvSpPr>
        <p:spPr>
          <a:xfrm>
            <a:off x="362554" y="1570494"/>
            <a:ext cx="7276496" cy="4524315"/>
          </a:xfrm>
          <a:prstGeom prst="rect">
            <a:avLst/>
          </a:prstGeom>
          <a:noFill/>
        </p:spPr>
        <p:txBody>
          <a:bodyPr wrap="square">
            <a:spAutoFit/>
          </a:bodyPr>
          <a:lstStyle/>
          <a:p>
            <a:r>
              <a:rPr lang="zh-TW" altLang="en-US" dirty="0"/>
              <a:t>Combined API-collected launch records with web-scraped tables</a:t>
            </a:r>
          </a:p>
          <a:p>
            <a:endParaRPr lang="zh-TW" altLang="en-US" dirty="0"/>
          </a:p>
          <a:p>
            <a:r>
              <a:rPr lang="zh-TW" altLang="en-US" dirty="0"/>
              <a:t>Standardized column names and unified field formats</a:t>
            </a:r>
          </a:p>
          <a:p>
            <a:endParaRPr lang="zh-TW" altLang="en-US" dirty="0"/>
          </a:p>
          <a:p>
            <a:r>
              <a:rPr lang="zh-TW" altLang="en-US" dirty="0"/>
              <a:t>Converted JSON and HTML tables into structured Pandas DataFrames</a:t>
            </a:r>
          </a:p>
          <a:p>
            <a:endParaRPr lang="zh-TW" altLang="en-US" dirty="0"/>
          </a:p>
          <a:p>
            <a:r>
              <a:rPr lang="zh-TW" altLang="en-US" dirty="0"/>
              <a:t>Handled missing values and removed irrelevant fields</a:t>
            </a:r>
          </a:p>
          <a:p>
            <a:endParaRPr lang="zh-TW" altLang="en-US" dirty="0"/>
          </a:p>
          <a:p>
            <a:r>
              <a:rPr lang="zh-TW" altLang="en-US" dirty="0"/>
              <a:t>Derived new features such as launch year, pad location, and success flag</a:t>
            </a:r>
          </a:p>
          <a:p>
            <a:endParaRPr lang="zh-TW" altLang="en-US" dirty="0"/>
          </a:p>
          <a:p>
            <a:r>
              <a:rPr lang="zh-TW" altLang="en-US" dirty="0"/>
              <a:t>Merged datasets using launch ID as the key</a:t>
            </a:r>
          </a:p>
          <a:p>
            <a:endParaRPr lang="zh-TW" altLang="en-US" dirty="0"/>
          </a:p>
          <a:p>
            <a:r>
              <a:rPr lang="zh-TW" altLang="en-US" dirty="0"/>
              <a:t>Ensured data consistency before performing EDA and modeling</a:t>
            </a:r>
          </a:p>
          <a:p>
            <a:endParaRPr lang="zh-TW" altLang="en-US" dirty="0"/>
          </a:p>
          <a:p>
            <a:r>
              <a:rPr lang="zh-TW" altLang="en-US" dirty="0"/>
              <a:t>All wrangling steps were completed and documented in dedicated Jupyter notebooks</a:t>
            </a:r>
          </a:p>
        </p:txBody>
      </p:sp>
      <p:sp>
        <p:nvSpPr>
          <p:cNvPr id="9" name="文字方塊 8">
            <a:extLst>
              <a:ext uri="{FF2B5EF4-FFF2-40B4-BE49-F238E27FC236}">
                <a16:creationId xmlns:a16="http://schemas.microsoft.com/office/drawing/2014/main" id="{31430FD2-18F7-4E24-A0BA-9AB20AEA5B0B}"/>
              </a:ext>
            </a:extLst>
          </p:cNvPr>
          <p:cNvSpPr txBox="1"/>
          <p:nvPr/>
        </p:nvSpPr>
        <p:spPr>
          <a:xfrm>
            <a:off x="8048022" y="1583352"/>
            <a:ext cx="6096000" cy="3970318"/>
          </a:xfrm>
          <a:prstGeom prst="rect">
            <a:avLst/>
          </a:prstGeom>
          <a:noFill/>
        </p:spPr>
        <p:txBody>
          <a:bodyPr wrap="square">
            <a:spAutoFit/>
          </a:bodyPr>
          <a:lstStyle/>
          <a:p>
            <a:r>
              <a:rPr lang="zh-TW" altLang="en-US" dirty="0"/>
              <a:t>Load API dataset (JSON)</a:t>
            </a:r>
            <a:endParaRPr lang="en-US" altLang="zh-TW" dirty="0"/>
          </a:p>
          <a:p>
            <a:endParaRPr lang="zh-TW" altLang="en-US" dirty="0"/>
          </a:p>
          <a:p>
            <a:r>
              <a:rPr lang="zh-TW" altLang="en-US" dirty="0"/>
              <a:t>Load scraped dataset (HTML)</a:t>
            </a:r>
            <a:endParaRPr lang="en-US" altLang="zh-TW" dirty="0"/>
          </a:p>
          <a:p>
            <a:endParaRPr lang="zh-TW" altLang="en-US" dirty="0"/>
          </a:p>
          <a:p>
            <a:r>
              <a:rPr lang="zh-TW" altLang="en-US" dirty="0"/>
              <a:t>Normalize column names &amp; data formats</a:t>
            </a:r>
          </a:p>
          <a:p>
            <a:r>
              <a:rPr lang="zh-TW" altLang="en-US" dirty="0"/>
              <a:t>Handle missing / inconsistent data</a:t>
            </a:r>
            <a:endParaRPr lang="en-US" altLang="zh-TW" dirty="0"/>
          </a:p>
          <a:p>
            <a:endParaRPr lang="zh-TW" altLang="en-US" dirty="0"/>
          </a:p>
          <a:p>
            <a:r>
              <a:rPr lang="zh-TW" altLang="en-US" dirty="0"/>
              <a:t>Convert JSON/HTML → DataFrames</a:t>
            </a:r>
            <a:endParaRPr lang="en-US" altLang="zh-TW" dirty="0"/>
          </a:p>
          <a:p>
            <a:endParaRPr lang="zh-TW" altLang="en-US" dirty="0"/>
          </a:p>
          <a:p>
            <a:r>
              <a:rPr lang="zh-TW" altLang="en-US" dirty="0"/>
              <a:t>Create derived features (year, site, success)</a:t>
            </a:r>
            <a:endParaRPr lang="en-US" altLang="zh-TW" dirty="0"/>
          </a:p>
          <a:p>
            <a:endParaRPr lang="zh-TW" altLang="en-US" dirty="0"/>
          </a:p>
          <a:p>
            <a:r>
              <a:rPr lang="zh-TW" altLang="en-US" dirty="0"/>
              <a:t>Merge datasets using launch identifiers</a:t>
            </a:r>
            <a:endParaRPr lang="en-US" altLang="zh-TW" dirty="0"/>
          </a:p>
          <a:p>
            <a:endParaRPr lang="zh-TW" altLang="en-US" dirty="0"/>
          </a:p>
          <a:p>
            <a:r>
              <a:rPr lang="zh-TW" altLang="en-US" dirty="0"/>
              <a:t>Final clean dataset for EDA &amp; ML</a:t>
            </a:r>
          </a:p>
        </p:txBody>
      </p:sp>
      <p:cxnSp>
        <p:nvCxnSpPr>
          <p:cNvPr id="10" name="直線單箭頭接點 9">
            <a:extLst>
              <a:ext uri="{FF2B5EF4-FFF2-40B4-BE49-F238E27FC236}">
                <a16:creationId xmlns:a16="http://schemas.microsoft.com/office/drawing/2014/main" id="{E831CCBE-99B1-47C4-AEC4-73FF2CCE4B32}"/>
              </a:ext>
            </a:extLst>
          </p:cNvPr>
          <p:cNvCxnSpPr/>
          <p:nvPr/>
        </p:nvCxnSpPr>
        <p:spPr>
          <a:xfrm>
            <a:off x="9549033" y="1919287"/>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DBCAC055-6814-4BC2-A063-BE9EBBBCDAE7}"/>
              </a:ext>
            </a:extLst>
          </p:cNvPr>
          <p:cNvCxnSpPr/>
          <p:nvPr/>
        </p:nvCxnSpPr>
        <p:spPr>
          <a:xfrm>
            <a:off x="9549033" y="2490787"/>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7C3FA00E-D121-4ED4-84F3-199C6DFDD4DB}"/>
              </a:ext>
            </a:extLst>
          </p:cNvPr>
          <p:cNvCxnSpPr/>
          <p:nvPr/>
        </p:nvCxnSpPr>
        <p:spPr>
          <a:xfrm>
            <a:off x="9549033" y="328808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線單箭頭接點 12">
            <a:extLst>
              <a:ext uri="{FF2B5EF4-FFF2-40B4-BE49-F238E27FC236}">
                <a16:creationId xmlns:a16="http://schemas.microsoft.com/office/drawing/2014/main" id="{50C135AB-16B9-4ADC-B39E-A301013AB7DE}"/>
              </a:ext>
            </a:extLst>
          </p:cNvPr>
          <p:cNvCxnSpPr/>
          <p:nvPr/>
        </p:nvCxnSpPr>
        <p:spPr>
          <a:xfrm>
            <a:off x="9549033" y="385958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13">
            <a:extLst>
              <a:ext uri="{FF2B5EF4-FFF2-40B4-BE49-F238E27FC236}">
                <a16:creationId xmlns:a16="http://schemas.microsoft.com/office/drawing/2014/main" id="{C6137CB2-C739-4C37-A2E8-BBF890DAC77C}"/>
              </a:ext>
            </a:extLst>
          </p:cNvPr>
          <p:cNvCxnSpPr/>
          <p:nvPr/>
        </p:nvCxnSpPr>
        <p:spPr>
          <a:xfrm>
            <a:off x="9549033" y="4402514"/>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1BEE6F03-5A4D-4904-A21A-D11881140215}"/>
              </a:ext>
            </a:extLst>
          </p:cNvPr>
          <p:cNvCxnSpPr/>
          <p:nvPr/>
        </p:nvCxnSpPr>
        <p:spPr>
          <a:xfrm>
            <a:off x="9549033" y="4916864"/>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8" name="文字方塊 7">
            <a:extLst>
              <a:ext uri="{FF2B5EF4-FFF2-40B4-BE49-F238E27FC236}">
                <a16:creationId xmlns:a16="http://schemas.microsoft.com/office/drawing/2014/main" id="{4734D673-AAB1-4A60-9208-9288708FB8A7}"/>
              </a:ext>
            </a:extLst>
          </p:cNvPr>
          <p:cNvSpPr txBox="1"/>
          <p:nvPr/>
        </p:nvSpPr>
        <p:spPr>
          <a:xfrm>
            <a:off x="770011" y="1783962"/>
            <a:ext cx="9144000" cy="2585323"/>
          </a:xfrm>
          <a:prstGeom prst="rect">
            <a:avLst/>
          </a:prstGeom>
          <a:noFill/>
        </p:spPr>
        <p:txBody>
          <a:bodyPr wrap="square">
            <a:spAutoFit/>
          </a:bodyPr>
          <a:lstStyle/>
          <a:p>
            <a:r>
              <a:rPr lang="zh-TW" altLang="en-US" dirty="0"/>
              <a:t>Histogram &amp; Distribution Plots</a:t>
            </a:r>
          </a:p>
          <a:p>
            <a:r>
              <a:rPr lang="zh-TW" altLang="en-US" dirty="0"/>
              <a:t>Used to understand the distribution of numerical variables such as payload mass and launch year.</a:t>
            </a:r>
          </a:p>
          <a:p>
            <a:endParaRPr lang="zh-TW" altLang="en-US" dirty="0"/>
          </a:p>
          <a:p>
            <a:r>
              <a:rPr lang="zh-TW" altLang="en-US" dirty="0"/>
              <a:t>Bar Charts</a:t>
            </a:r>
          </a:p>
          <a:p>
            <a:r>
              <a:rPr lang="zh-TW" altLang="en-US" dirty="0"/>
              <a:t>Visualized categorical metrics such as launch success rates by rocket type, launch site, and orbit.</a:t>
            </a:r>
          </a:p>
          <a:p>
            <a:endParaRPr lang="zh-TW" altLang="en-US" dirty="0"/>
          </a:p>
          <a:p>
            <a:r>
              <a:rPr lang="zh-TW" altLang="en-US" dirty="0"/>
              <a:t>Folium Geographic Map</a:t>
            </a:r>
          </a:p>
          <a:p>
            <a:r>
              <a:rPr lang="zh-TW" altLang="en-US" dirty="0"/>
              <a:t>Displayed launch site locations to visually compare geographic patterns and success tendencies.</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6" name="文字方塊 5">
            <a:extLst>
              <a:ext uri="{FF2B5EF4-FFF2-40B4-BE49-F238E27FC236}">
                <a16:creationId xmlns:a16="http://schemas.microsoft.com/office/drawing/2014/main" id="{037CD24D-A91A-45F9-B6F8-079BAA91C535}"/>
              </a:ext>
            </a:extLst>
          </p:cNvPr>
          <p:cNvSpPr txBox="1"/>
          <p:nvPr/>
        </p:nvSpPr>
        <p:spPr>
          <a:xfrm>
            <a:off x="762305" y="1594780"/>
            <a:ext cx="9522126" cy="3139321"/>
          </a:xfrm>
          <a:prstGeom prst="rect">
            <a:avLst/>
          </a:prstGeom>
          <a:noFill/>
        </p:spPr>
        <p:txBody>
          <a:bodyPr wrap="square">
            <a:spAutoFit/>
          </a:bodyPr>
          <a:lstStyle/>
          <a:p>
            <a:r>
              <a:rPr lang="en-US" altLang="zh-TW" dirty="0"/>
              <a:t>This project covers the full data-science pipeline, including data collection, data cleaning, EDA, SQL analysis, interactive visualizations, Dash dashboards, and classification modeling.</a:t>
            </a:r>
          </a:p>
          <a:p>
            <a:endParaRPr lang="en-US" altLang="zh-TW" dirty="0"/>
          </a:p>
          <a:p>
            <a:r>
              <a:rPr lang="en-US" altLang="zh-TW" dirty="0"/>
              <a:t>The EDA highlights key distributions, trends, and anomalies in the data.</a:t>
            </a:r>
          </a:p>
          <a:p>
            <a:endParaRPr lang="en-US" altLang="zh-TW" dirty="0"/>
          </a:p>
          <a:p>
            <a:r>
              <a:rPr lang="en-US" altLang="zh-TW" dirty="0"/>
              <a:t>The SQL analysis supplements the statistical indicators, enabling a deeper understanding of the dataset.</a:t>
            </a:r>
          </a:p>
          <a:p>
            <a:endParaRPr lang="en-US" altLang="zh-TW" dirty="0"/>
          </a:p>
          <a:p>
            <a:r>
              <a:rPr lang="en-US" altLang="zh-TW" dirty="0"/>
              <a:t>Folium and Dash provide interactive tools for exploratory analysis.</a:t>
            </a:r>
          </a:p>
          <a:p>
            <a:endParaRPr lang="en-US" altLang="zh-TW" dirty="0"/>
          </a:p>
          <a:p>
            <a:r>
              <a:rPr lang="en-US" altLang="zh-TW" dirty="0"/>
              <a:t>Finally, a classification model was built and achieved strong predictive performance on the test data.</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6" name="文字方塊 5">
            <a:extLst>
              <a:ext uri="{FF2B5EF4-FFF2-40B4-BE49-F238E27FC236}">
                <a16:creationId xmlns:a16="http://schemas.microsoft.com/office/drawing/2014/main" id="{7EB8007A-F5E8-4135-9339-5A59253A7B2C}"/>
              </a:ext>
            </a:extLst>
          </p:cNvPr>
          <p:cNvSpPr txBox="1"/>
          <p:nvPr/>
        </p:nvSpPr>
        <p:spPr>
          <a:xfrm>
            <a:off x="828068" y="1720840"/>
            <a:ext cx="10893175" cy="4524315"/>
          </a:xfrm>
          <a:prstGeom prst="rect">
            <a:avLst/>
          </a:prstGeom>
          <a:noFill/>
        </p:spPr>
        <p:txBody>
          <a:bodyPr wrap="square">
            <a:spAutoFit/>
          </a:bodyPr>
          <a:lstStyle/>
          <a:p>
            <a:pPr marL="285750" indent="-285750">
              <a:buFont typeface="Arial" panose="020B0604020202020204" pitchFamily="34" charset="0"/>
              <a:buChar char="•"/>
            </a:pPr>
            <a:r>
              <a:rPr lang="en-US" altLang="zh-TW" b="1" dirty="0"/>
              <a:t>Dataset Overview:</a:t>
            </a:r>
          </a:p>
          <a:p>
            <a:r>
              <a:rPr lang="en-US" altLang="zh-TW" dirty="0"/>
              <a:t>The dataset was collected through a SpaceX public API using a custom </a:t>
            </a:r>
            <a:r>
              <a:rPr lang="en-US" altLang="zh-TW" dirty="0" err="1"/>
              <a:t>Jupyter</a:t>
            </a:r>
            <a:r>
              <a:rPr lang="en-US" altLang="zh-TW" dirty="0"/>
              <a:t> notebook. It includes launch records such as mission details, rocket specifications, launch sites, and success outcomes.</a:t>
            </a:r>
          </a:p>
          <a:p>
            <a:endParaRPr lang="en-US" altLang="zh-TW" dirty="0"/>
          </a:p>
          <a:p>
            <a:r>
              <a:rPr lang="en-US" altLang="zh-TW" dirty="0"/>
              <a:t>The objective is to analyze SpaceX launch data to identify factors related to launch success, extract meaningful insights from exploratory analysis, and build a predictive model that estimates the likelihood of a successful launch.</a:t>
            </a:r>
          </a:p>
          <a:p>
            <a:endParaRPr lang="en-US" altLang="zh-TW" dirty="0"/>
          </a:p>
          <a:p>
            <a:pPr marL="285750" indent="-285750">
              <a:buFont typeface="Arial" panose="020B0604020202020204" pitchFamily="34" charset="0"/>
              <a:buChar char="•"/>
            </a:pPr>
            <a:r>
              <a:rPr lang="en-US" altLang="zh-TW" b="1" dirty="0"/>
              <a:t>Key Research Questions:</a:t>
            </a:r>
          </a:p>
          <a:p>
            <a:r>
              <a:rPr lang="en-US" altLang="zh-TW" dirty="0"/>
              <a:t>Which launch features influence success the most?</a:t>
            </a:r>
            <a:r>
              <a:rPr lang="zh-TW" altLang="en-US" dirty="0"/>
              <a:t> </a:t>
            </a:r>
            <a:endParaRPr lang="en-US" altLang="zh-TW" dirty="0"/>
          </a:p>
          <a:p>
            <a:endParaRPr lang="en-US" altLang="zh-TW" dirty="0"/>
          </a:p>
          <a:p>
            <a:r>
              <a:rPr lang="en-US" altLang="zh-TW" dirty="0"/>
              <a:t>Can interactive visualizations reveal clear patterns in launch performance?</a:t>
            </a:r>
            <a:r>
              <a:rPr lang="zh-TW" altLang="en-US" dirty="0"/>
              <a:t> </a:t>
            </a:r>
            <a:endParaRPr lang="en-US" altLang="zh-TW" dirty="0"/>
          </a:p>
          <a:p>
            <a:endParaRPr lang="en-US" altLang="zh-TW" dirty="0"/>
          </a:p>
          <a:p>
            <a:r>
              <a:rPr lang="en-US" altLang="zh-TW" dirty="0"/>
              <a:t>Can we build a reliable classification model for launch outcome prediction?</a:t>
            </a:r>
            <a:r>
              <a:rPr lang="zh-TW" altLang="en-US" dirty="0"/>
              <a:t> </a:t>
            </a:r>
            <a:endParaRPr lang="en-US" altLang="zh-TW" dirty="0"/>
          </a:p>
          <a:p>
            <a:endParaRPr lang="en-US" altLang="zh-TW" b="1" dirty="0"/>
          </a:p>
          <a:p>
            <a:pPr marL="285750" indent="-285750">
              <a:buFont typeface="Arial" panose="020B0604020202020204" pitchFamily="34" charset="0"/>
              <a:buChar char="•"/>
            </a:pPr>
            <a:r>
              <a:rPr lang="en-US" altLang="zh-TW" b="1" dirty="0"/>
              <a:t>Tools Used:</a:t>
            </a:r>
          </a:p>
          <a:p>
            <a:r>
              <a:rPr lang="en-US" altLang="zh-TW" dirty="0"/>
              <a:t>Python, Pandas, SQL, </a:t>
            </a:r>
            <a:r>
              <a:rPr lang="en-US" altLang="zh-TW" dirty="0" err="1"/>
              <a:t>Plotly</a:t>
            </a:r>
            <a:r>
              <a:rPr lang="en-US" altLang="zh-TW" dirty="0"/>
              <a:t>, Folium, Dash, Scikit-learn.</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6" name="文字方塊 5">
            <a:extLst>
              <a:ext uri="{FF2B5EF4-FFF2-40B4-BE49-F238E27FC236}">
                <a16:creationId xmlns:a16="http://schemas.microsoft.com/office/drawing/2014/main" id="{AA4E8C75-6426-49FE-B839-9BAD1E355AB9}"/>
              </a:ext>
            </a:extLst>
          </p:cNvPr>
          <p:cNvSpPr txBox="1"/>
          <p:nvPr/>
        </p:nvSpPr>
        <p:spPr>
          <a:xfrm>
            <a:off x="770011" y="1304992"/>
            <a:ext cx="10420564" cy="5355312"/>
          </a:xfrm>
          <a:prstGeom prst="rect">
            <a:avLst/>
          </a:prstGeom>
          <a:noFill/>
        </p:spPr>
        <p:txBody>
          <a:bodyPr wrap="square">
            <a:spAutoFit/>
          </a:bodyPr>
          <a:lstStyle/>
          <a:p>
            <a:pPr marL="285750" indent="-285750">
              <a:buFont typeface="Arial" panose="020B0604020202020204" pitchFamily="34" charset="0"/>
              <a:buChar char="•"/>
            </a:pPr>
            <a:r>
              <a:rPr lang="en-US" altLang="zh-TW" b="1" dirty="0"/>
              <a:t>Data Collection Methodology</a:t>
            </a:r>
          </a:p>
          <a:p>
            <a:r>
              <a:rPr lang="en-US" altLang="zh-TW" dirty="0"/>
              <a:t>The dataset was obtained by querying the SpaceX public API using a custom </a:t>
            </a:r>
            <a:r>
              <a:rPr lang="en-US" altLang="zh-TW" dirty="0" err="1"/>
              <a:t>Jupyter</a:t>
            </a:r>
            <a:r>
              <a:rPr lang="en-US" altLang="zh-TW" dirty="0"/>
              <a:t> notebook. The collected data includes launch records, mission details, rocket configurations, launch sites, and outcome labels.</a:t>
            </a:r>
          </a:p>
          <a:p>
            <a:pPr marL="285750" indent="-285750">
              <a:buFont typeface="Arial" panose="020B0604020202020204" pitchFamily="34" charset="0"/>
              <a:buChar char="•"/>
            </a:pPr>
            <a:r>
              <a:rPr lang="en-US" altLang="zh-TW" b="1" dirty="0"/>
              <a:t>Data Wrangling</a:t>
            </a:r>
          </a:p>
          <a:p>
            <a:r>
              <a:rPr lang="en-US" altLang="zh-TW" dirty="0"/>
              <a:t>The raw API responses were transformed into structured tables. Missing values were handled, categorical fields were standardized, and additional features—such as launch year, orbit category, and success indicators—were created to support later analysis.</a:t>
            </a:r>
          </a:p>
          <a:p>
            <a:pPr marL="285750" indent="-285750">
              <a:buFont typeface="Arial" panose="020B0604020202020204" pitchFamily="34" charset="0"/>
              <a:buChar char="•"/>
            </a:pPr>
            <a:r>
              <a:rPr lang="en-US" altLang="zh-TW" b="1" dirty="0"/>
              <a:t>Exploratory Data Analysis (EDA)</a:t>
            </a:r>
          </a:p>
          <a:p>
            <a:r>
              <a:rPr lang="en-US" altLang="zh-TW" dirty="0"/>
              <a:t>EDA was conducted using visualizations and SQL queries to examine launch success rates, site performance, rocket characteristics, and temporal trends. This step highlighted key factors that may influence launch outcomes.</a:t>
            </a:r>
          </a:p>
          <a:p>
            <a:pPr marL="285750" indent="-285750">
              <a:buFont typeface="Arial" panose="020B0604020202020204" pitchFamily="34" charset="0"/>
              <a:buChar char="•"/>
            </a:pPr>
            <a:r>
              <a:rPr lang="en-US" altLang="zh-TW" b="1" dirty="0"/>
              <a:t>Interactive Visual Analytics</a:t>
            </a:r>
          </a:p>
          <a:p>
            <a:r>
              <a:rPr lang="en-US" altLang="zh-TW" dirty="0"/>
              <a:t>Folium was used to map launch locations, enabling spatial exploration of success patterns. A </a:t>
            </a:r>
            <a:r>
              <a:rPr lang="en-US" altLang="zh-TW" dirty="0" err="1"/>
              <a:t>Plotly</a:t>
            </a:r>
            <a:r>
              <a:rPr lang="en-US" altLang="zh-TW" dirty="0"/>
              <a:t> Dash dashboard was built to provide interactive filtering, trend exploration, and real-time visualization of analytical results.</a:t>
            </a:r>
          </a:p>
          <a:p>
            <a:pPr marL="285750" indent="-285750">
              <a:buFont typeface="Arial" panose="020B0604020202020204" pitchFamily="34" charset="0"/>
              <a:buChar char="•"/>
            </a:pPr>
            <a:r>
              <a:rPr lang="en-US" altLang="zh-TW" b="1" dirty="0"/>
              <a:t>Predictive Analysis Using Classification Models</a:t>
            </a:r>
          </a:p>
          <a:p>
            <a:r>
              <a:rPr lang="en-US" altLang="zh-TW" dirty="0"/>
              <a:t>A classification model was developed to predict launch success based on available features. The process included model selection, hyperparameter tuning, and evaluation using accuracy and confusion-matrix-based metrics.</a:t>
            </a: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76973" y="6003318"/>
            <a:ext cx="2743200" cy="401638"/>
          </a:xfrm>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4" name="Rectangle 3">
            <a:extLst>
              <a:ext uri="{FF2B5EF4-FFF2-40B4-BE49-F238E27FC236}">
                <a16:creationId xmlns:a16="http://schemas.microsoft.com/office/drawing/2014/main" id="{C436F7CC-72B0-4592-9658-9C4294494546}"/>
              </a:ext>
            </a:extLst>
          </p:cNvPr>
          <p:cNvSpPr>
            <a:spLocks noChangeArrowheads="1"/>
          </p:cNvSpPr>
          <p:nvPr/>
        </p:nvSpPr>
        <p:spPr bwMode="auto">
          <a:xfrm>
            <a:off x="770011" y="1494084"/>
            <a:ext cx="8355236"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1. </a:t>
            </a:r>
            <a:r>
              <a:rPr kumimoji="0" lang="zh-TW" altLang="zh-TW" sz="1800" i="0" u="none" strike="noStrike" cap="none" normalizeH="0" baseline="0" dirty="0">
                <a:ln>
                  <a:noFill/>
                </a:ln>
                <a:solidFill>
                  <a:schemeClr val="tx1"/>
                </a:solidFill>
                <a:effectLst/>
              </a:rPr>
              <a:t>Queried SpaceX public REST API</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kumimoji="0" lang="zh-TW"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2. </a:t>
            </a:r>
            <a:r>
              <a:rPr kumimoji="0" lang="zh-TW" altLang="zh-TW" sz="1800" i="0" u="none" strike="noStrike" cap="none" normalizeH="0" baseline="0" dirty="0">
                <a:ln>
                  <a:noFill/>
                </a:ln>
                <a:solidFill>
                  <a:schemeClr val="tx1"/>
                </a:solidFill>
                <a:effectLst/>
              </a:rPr>
              <a:t>Retrieved launch records, mission details, rocket configurations, and launch outcome</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kumimoji="0" lang="zh-TW"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3. </a:t>
            </a:r>
            <a:r>
              <a:rPr kumimoji="0" lang="zh-TW" altLang="zh-TW" sz="1800" i="0" u="none" strike="noStrike" cap="none" normalizeH="0" baseline="0" dirty="0">
                <a:ln>
                  <a:noFill/>
                </a:ln>
                <a:solidFill>
                  <a:schemeClr val="tx1"/>
                </a:solidFill>
                <a:effectLst/>
              </a:rPr>
              <a:t>Used Python requests inside a Jupyter notebook</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kumimoji="0" lang="zh-TW"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4. </a:t>
            </a:r>
            <a:r>
              <a:rPr kumimoji="0" lang="zh-TW" altLang="zh-TW" sz="1800" i="0" u="none" strike="noStrike" cap="none" normalizeH="0" baseline="0" dirty="0">
                <a:ln>
                  <a:noFill/>
                </a:ln>
                <a:solidFill>
                  <a:schemeClr val="tx1"/>
                </a:solidFill>
                <a:effectLst/>
              </a:rPr>
              <a:t>Converted JSON responses into Pandas DataFrames</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lang="en-US" altLang="zh-TW" dirty="0"/>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5. </a:t>
            </a:r>
            <a:r>
              <a:rPr kumimoji="0" lang="zh-TW" altLang="zh-TW" sz="1800" i="0" u="none" strike="noStrike" cap="none" normalizeH="0" baseline="0" dirty="0">
                <a:ln>
                  <a:noFill/>
                </a:ln>
                <a:solidFill>
                  <a:schemeClr val="tx1"/>
                </a:solidFill>
                <a:effectLst/>
              </a:rPr>
              <a:t>Exported structured tables for wrangling, EDA, and modeling</a:t>
            </a:r>
          </a:p>
        </p:txBody>
      </p:sp>
      <p:sp>
        <p:nvSpPr>
          <p:cNvPr id="7" name="矩形 6">
            <a:extLst>
              <a:ext uri="{FF2B5EF4-FFF2-40B4-BE49-F238E27FC236}">
                <a16:creationId xmlns:a16="http://schemas.microsoft.com/office/drawing/2014/main" id="{C4A026C6-4EAF-45AF-B448-EC19A4050424}"/>
              </a:ext>
            </a:extLst>
          </p:cNvPr>
          <p:cNvSpPr/>
          <p:nvPr/>
        </p:nvSpPr>
        <p:spPr>
          <a:xfrm>
            <a:off x="131274" y="4568148"/>
            <a:ext cx="1538515"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文字方塊 9">
            <a:extLst>
              <a:ext uri="{FF2B5EF4-FFF2-40B4-BE49-F238E27FC236}">
                <a16:creationId xmlns:a16="http://schemas.microsoft.com/office/drawing/2014/main" id="{1C326740-E9D7-4E89-B06E-EF5A376FB286}"/>
              </a:ext>
            </a:extLst>
          </p:cNvPr>
          <p:cNvSpPr txBox="1"/>
          <p:nvPr/>
        </p:nvSpPr>
        <p:spPr>
          <a:xfrm>
            <a:off x="269536" y="4598304"/>
            <a:ext cx="1261989" cy="646331"/>
          </a:xfrm>
          <a:prstGeom prst="rect">
            <a:avLst/>
          </a:prstGeom>
          <a:noFill/>
        </p:spPr>
        <p:txBody>
          <a:bodyPr wrap="square">
            <a:spAutoFit/>
          </a:bodyPr>
          <a:lstStyle/>
          <a:p>
            <a:pPr algn="ctr"/>
            <a:r>
              <a:rPr lang="zh-TW" altLang="en-US" dirty="0"/>
              <a:t>Access SpaceX API</a:t>
            </a:r>
          </a:p>
        </p:txBody>
      </p:sp>
      <p:sp>
        <p:nvSpPr>
          <p:cNvPr id="11" name="矩形 10">
            <a:extLst>
              <a:ext uri="{FF2B5EF4-FFF2-40B4-BE49-F238E27FC236}">
                <a16:creationId xmlns:a16="http://schemas.microsoft.com/office/drawing/2014/main" id="{BC26EB20-AE8D-4DD3-A680-4EE0937870DB}"/>
              </a:ext>
            </a:extLst>
          </p:cNvPr>
          <p:cNvSpPr/>
          <p:nvPr/>
        </p:nvSpPr>
        <p:spPr>
          <a:xfrm>
            <a:off x="1931499"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文字方塊 12">
            <a:extLst>
              <a:ext uri="{FF2B5EF4-FFF2-40B4-BE49-F238E27FC236}">
                <a16:creationId xmlns:a16="http://schemas.microsoft.com/office/drawing/2014/main" id="{BACC0840-25B1-49FE-A593-3C876F2C4637}"/>
              </a:ext>
            </a:extLst>
          </p:cNvPr>
          <p:cNvSpPr txBox="1"/>
          <p:nvPr/>
        </p:nvSpPr>
        <p:spPr>
          <a:xfrm>
            <a:off x="1931499" y="4598304"/>
            <a:ext cx="1846567" cy="646331"/>
          </a:xfrm>
          <a:prstGeom prst="rect">
            <a:avLst/>
          </a:prstGeom>
          <a:noFill/>
        </p:spPr>
        <p:txBody>
          <a:bodyPr wrap="square">
            <a:spAutoFit/>
          </a:bodyPr>
          <a:lstStyle/>
          <a:p>
            <a:pPr algn="ctr"/>
            <a:r>
              <a:rPr lang="en-US" altLang="zh-TW" dirty="0"/>
              <a:t>Send GET request </a:t>
            </a:r>
          </a:p>
          <a:p>
            <a:pPr algn="ctr"/>
            <a:r>
              <a:rPr lang="en-US" altLang="zh-TW" dirty="0"/>
              <a:t>from </a:t>
            </a:r>
            <a:r>
              <a:rPr lang="en-US" altLang="zh-TW" dirty="0" err="1"/>
              <a:t>Jupyter</a:t>
            </a:r>
            <a:endParaRPr lang="zh-TW" altLang="en-US" dirty="0"/>
          </a:p>
        </p:txBody>
      </p:sp>
      <p:sp>
        <p:nvSpPr>
          <p:cNvPr id="14" name="矩形 13">
            <a:extLst>
              <a:ext uri="{FF2B5EF4-FFF2-40B4-BE49-F238E27FC236}">
                <a16:creationId xmlns:a16="http://schemas.microsoft.com/office/drawing/2014/main" id="{267D4DC6-4EF2-469C-92FD-B83A66A689BE}"/>
              </a:ext>
            </a:extLst>
          </p:cNvPr>
          <p:cNvSpPr/>
          <p:nvPr/>
        </p:nvSpPr>
        <p:spPr>
          <a:xfrm>
            <a:off x="4017775"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文字方塊 14">
            <a:extLst>
              <a:ext uri="{FF2B5EF4-FFF2-40B4-BE49-F238E27FC236}">
                <a16:creationId xmlns:a16="http://schemas.microsoft.com/office/drawing/2014/main" id="{4C37F304-C52F-4833-B16E-A22F6DA9B706}"/>
              </a:ext>
            </a:extLst>
          </p:cNvPr>
          <p:cNvSpPr txBox="1"/>
          <p:nvPr/>
        </p:nvSpPr>
        <p:spPr>
          <a:xfrm>
            <a:off x="4017775" y="4598304"/>
            <a:ext cx="1846567" cy="646331"/>
          </a:xfrm>
          <a:prstGeom prst="rect">
            <a:avLst/>
          </a:prstGeom>
          <a:noFill/>
        </p:spPr>
        <p:txBody>
          <a:bodyPr wrap="square">
            <a:spAutoFit/>
          </a:bodyPr>
          <a:lstStyle/>
          <a:p>
            <a:pPr algn="ctr"/>
            <a:r>
              <a:rPr lang="en-US" altLang="zh-TW" dirty="0"/>
              <a:t>Receive JSON response</a:t>
            </a:r>
            <a:endParaRPr lang="zh-TW" altLang="en-US" dirty="0"/>
          </a:p>
        </p:txBody>
      </p:sp>
      <p:sp>
        <p:nvSpPr>
          <p:cNvPr id="16" name="矩形 15">
            <a:extLst>
              <a:ext uri="{FF2B5EF4-FFF2-40B4-BE49-F238E27FC236}">
                <a16:creationId xmlns:a16="http://schemas.microsoft.com/office/drawing/2014/main" id="{54711CFC-3535-4CA0-B2CF-82CABF6AB666}"/>
              </a:ext>
            </a:extLst>
          </p:cNvPr>
          <p:cNvSpPr/>
          <p:nvPr/>
        </p:nvSpPr>
        <p:spPr>
          <a:xfrm>
            <a:off x="6104051"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文字方塊 16">
            <a:extLst>
              <a:ext uri="{FF2B5EF4-FFF2-40B4-BE49-F238E27FC236}">
                <a16:creationId xmlns:a16="http://schemas.microsoft.com/office/drawing/2014/main" id="{E18A8E66-116A-4064-AAB2-506BE2D01607}"/>
              </a:ext>
            </a:extLst>
          </p:cNvPr>
          <p:cNvSpPr txBox="1"/>
          <p:nvPr/>
        </p:nvSpPr>
        <p:spPr>
          <a:xfrm>
            <a:off x="6025695" y="4598304"/>
            <a:ext cx="2003277" cy="646331"/>
          </a:xfrm>
          <a:prstGeom prst="rect">
            <a:avLst/>
          </a:prstGeom>
          <a:noFill/>
        </p:spPr>
        <p:txBody>
          <a:bodyPr wrap="square">
            <a:spAutoFit/>
          </a:bodyPr>
          <a:lstStyle/>
          <a:p>
            <a:pPr algn="ctr"/>
            <a:r>
              <a:rPr lang="en-US" altLang="zh-TW" dirty="0"/>
              <a:t>Convert JSON Pandas </a:t>
            </a:r>
            <a:r>
              <a:rPr lang="en-US" altLang="zh-TW" dirty="0" err="1"/>
              <a:t>DataFrame</a:t>
            </a:r>
            <a:endParaRPr lang="zh-TW" altLang="en-US" dirty="0"/>
          </a:p>
        </p:txBody>
      </p:sp>
      <p:sp>
        <p:nvSpPr>
          <p:cNvPr id="18" name="矩形 17">
            <a:extLst>
              <a:ext uri="{FF2B5EF4-FFF2-40B4-BE49-F238E27FC236}">
                <a16:creationId xmlns:a16="http://schemas.microsoft.com/office/drawing/2014/main" id="{EE9C1BD9-4D85-45C2-8265-8FD70F7F5230}"/>
              </a:ext>
            </a:extLst>
          </p:cNvPr>
          <p:cNvSpPr/>
          <p:nvPr/>
        </p:nvSpPr>
        <p:spPr>
          <a:xfrm>
            <a:off x="8202006"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文字方塊 18">
            <a:extLst>
              <a:ext uri="{FF2B5EF4-FFF2-40B4-BE49-F238E27FC236}">
                <a16:creationId xmlns:a16="http://schemas.microsoft.com/office/drawing/2014/main" id="{1781D3E8-B3AF-4B29-B203-4763789E413A}"/>
              </a:ext>
            </a:extLst>
          </p:cNvPr>
          <p:cNvSpPr txBox="1"/>
          <p:nvPr/>
        </p:nvSpPr>
        <p:spPr>
          <a:xfrm>
            <a:off x="8123650" y="4598304"/>
            <a:ext cx="2003277" cy="646331"/>
          </a:xfrm>
          <a:prstGeom prst="rect">
            <a:avLst/>
          </a:prstGeom>
          <a:noFill/>
        </p:spPr>
        <p:txBody>
          <a:bodyPr wrap="square">
            <a:spAutoFit/>
          </a:bodyPr>
          <a:lstStyle/>
          <a:p>
            <a:pPr algn="ctr"/>
            <a:r>
              <a:rPr lang="en-US" altLang="zh-TW" dirty="0"/>
              <a:t>Clean &amp; standardize fields</a:t>
            </a:r>
            <a:endParaRPr lang="zh-TW" altLang="en-US" dirty="0"/>
          </a:p>
        </p:txBody>
      </p:sp>
      <p:sp>
        <p:nvSpPr>
          <p:cNvPr id="20" name="矩形 19">
            <a:extLst>
              <a:ext uri="{FF2B5EF4-FFF2-40B4-BE49-F238E27FC236}">
                <a16:creationId xmlns:a16="http://schemas.microsoft.com/office/drawing/2014/main" id="{D255AD3A-B357-48DF-9F8D-812610ACF9B7}"/>
              </a:ext>
            </a:extLst>
          </p:cNvPr>
          <p:cNvSpPr/>
          <p:nvPr/>
        </p:nvSpPr>
        <p:spPr>
          <a:xfrm>
            <a:off x="10249881" y="4570204"/>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文字方塊 20">
            <a:extLst>
              <a:ext uri="{FF2B5EF4-FFF2-40B4-BE49-F238E27FC236}">
                <a16:creationId xmlns:a16="http://schemas.microsoft.com/office/drawing/2014/main" id="{F40B54AA-B9C8-4C0C-B480-AC9E5156A556}"/>
              </a:ext>
            </a:extLst>
          </p:cNvPr>
          <p:cNvSpPr txBox="1"/>
          <p:nvPr/>
        </p:nvSpPr>
        <p:spPr>
          <a:xfrm>
            <a:off x="10171525" y="4600360"/>
            <a:ext cx="2003277" cy="646331"/>
          </a:xfrm>
          <a:prstGeom prst="rect">
            <a:avLst/>
          </a:prstGeom>
          <a:noFill/>
        </p:spPr>
        <p:txBody>
          <a:bodyPr wrap="square">
            <a:spAutoFit/>
          </a:bodyPr>
          <a:lstStyle/>
          <a:p>
            <a:pPr algn="ctr"/>
            <a:r>
              <a:rPr lang="en-US" altLang="zh-TW" dirty="0"/>
              <a:t>Save processed dataset</a:t>
            </a:r>
            <a:endParaRPr lang="zh-TW" altLang="en-US" dirty="0"/>
          </a:p>
        </p:txBody>
      </p:sp>
      <p:cxnSp>
        <p:nvCxnSpPr>
          <p:cNvPr id="22" name="直線單箭頭接點 21">
            <a:extLst>
              <a:ext uri="{FF2B5EF4-FFF2-40B4-BE49-F238E27FC236}">
                <a16:creationId xmlns:a16="http://schemas.microsoft.com/office/drawing/2014/main" id="{3E6DCD98-84EF-4CCB-A825-7C30E8149D28}"/>
              </a:ext>
            </a:extLst>
          </p:cNvPr>
          <p:cNvCxnSpPr>
            <a:stCxn id="7" idx="3"/>
            <a:endCxn id="13" idx="1"/>
          </p:cNvCxnSpPr>
          <p:nvPr/>
        </p:nvCxnSpPr>
        <p:spPr>
          <a:xfrm>
            <a:off x="1669789" y="491649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直線單箭頭接點 22">
            <a:extLst>
              <a:ext uri="{FF2B5EF4-FFF2-40B4-BE49-F238E27FC236}">
                <a16:creationId xmlns:a16="http://schemas.microsoft.com/office/drawing/2014/main" id="{3E26832A-ADAC-42F9-ADD2-1F64D5792CEC}"/>
              </a:ext>
            </a:extLst>
          </p:cNvPr>
          <p:cNvCxnSpPr/>
          <p:nvPr/>
        </p:nvCxnSpPr>
        <p:spPr>
          <a:xfrm>
            <a:off x="3792675" y="491400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線單箭頭接點 23">
            <a:extLst>
              <a:ext uri="{FF2B5EF4-FFF2-40B4-BE49-F238E27FC236}">
                <a16:creationId xmlns:a16="http://schemas.microsoft.com/office/drawing/2014/main" id="{A98FCF22-7012-44D6-A347-2DB8772DC7EA}"/>
              </a:ext>
            </a:extLst>
          </p:cNvPr>
          <p:cNvCxnSpPr/>
          <p:nvPr/>
        </p:nvCxnSpPr>
        <p:spPr>
          <a:xfrm>
            <a:off x="5887814" y="491649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線單箭頭接點 24">
            <a:extLst>
              <a:ext uri="{FF2B5EF4-FFF2-40B4-BE49-F238E27FC236}">
                <a16:creationId xmlns:a16="http://schemas.microsoft.com/office/drawing/2014/main" id="{8097EB83-4D71-471A-9DC4-CF0F3AED815C}"/>
              </a:ext>
            </a:extLst>
          </p:cNvPr>
          <p:cNvCxnSpPr/>
          <p:nvPr/>
        </p:nvCxnSpPr>
        <p:spPr>
          <a:xfrm>
            <a:off x="7942917" y="491400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BBE107E3-4428-4EDC-B87D-CFAF02DFF56A}"/>
              </a:ext>
            </a:extLst>
          </p:cNvPr>
          <p:cNvCxnSpPr/>
          <p:nvPr/>
        </p:nvCxnSpPr>
        <p:spPr>
          <a:xfrm>
            <a:off x="10027366" y="4921470"/>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文字方塊 6">
            <a:extLst>
              <a:ext uri="{FF2B5EF4-FFF2-40B4-BE49-F238E27FC236}">
                <a16:creationId xmlns:a16="http://schemas.microsoft.com/office/drawing/2014/main" id="{2E0824BA-A360-46A0-B1B4-E33BA507882E}"/>
              </a:ext>
            </a:extLst>
          </p:cNvPr>
          <p:cNvSpPr txBox="1"/>
          <p:nvPr/>
        </p:nvSpPr>
        <p:spPr>
          <a:xfrm>
            <a:off x="770011" y="1225689"/>
            <a:ext cx="6096000" cy="5632311"/>
          </a:xfrm>
          <a:prstGeom prst="rect">
            <a:avLst/>
          </a:prstGeom>
          <a:noFill/>
        </p:spPr>
        <p:txBody>
          <a:bodyPr wrap="square">
            <a:spAutoFit/>
          </a:bodyPr>
          <a:lstStyle/>
          <a:p>
            <a:r>
              <a:rPr lang="zh-TW" altLang="en-US" dirty="0"/>
              <a:t>Key Phrases (How the Data Was Collected)</a:t>
            </a:r>
          </a:p>
          <a:p>
            <a:endParaRPr lang="zh-TW" altLang="en-US" dirty="0"/>
          </a:p>
          <a:p>
            <a:r>
              <a:rPr lang="zh-TW" altLang="en-US" dirty="0"/>
              <a:t>Retrieved launch data using the SpaceX REST API</a:t>
            </a:r>
          </a:p>
          <a:p>
            <a:endParaRPr lang="zh-TW" altLang="en-US" dirty="0"/>
          </a:p>
          <a:p>
            <a:r>
              <a:rPr lang="zh-TW" altLang="en-US" dirty="0"/>
              <a:t>Performed HTTP GET requests directly through a Jupyter Notebook</a:t>
            </a:r>
          </a:p>
          <a:p>
            <a:endParaRPr lang="zh-TW" altLang="en-US" dirty="0"/>
          </a:p>
          <a:p>
            <a:r>
              <a:rPr lang="zh-TW" altLang="en-US" dirty="0"/>
              <a:t>Extracted JSON responses containing launch sites, mission details, rocket info, and launch outcome</a:t>
            </a:r>
          </a:p>
          <a:p>
            <a:endParaRPr lang="zh-TW" altLang="en-US" dirty="0"/>
          </a:p>
          <a:p>
            <a:r>
              <a:rPr lang="zh-TW" altLang="en-US" dirty="0"/>
              <a:t>Parsed JSON objects into Pandas DataFrames</a:t>
            </a:r>
          </a:p>
          <a:p>
            <a:endParaRPr lang="zh-TW" altLang="en-US" dirty="0"/>
          </a:p>
          <a:p>
            <a:r>
              <a:rPr lang="zh-TW" altLang="en-US" dirty="0"/>
              <a:t>Combined and cleaned the results to create a structured dataset for EDA and modeling</a:t>
            </a:r>
          </a:p>
          <a:p>
            <a:endParaRPr lang="zh-TW" altLang="en-US" dirty="0"/>
          </a:p>
          <a:p>
            <a:r>
              <a:rPr lang="zh-TW" altLang="en-US" dirty="0"/>
              <a:t>Notebook includes:</a:t>
            </a:r>
          </a:p>
          <a:p>
            <a:endParaRPr lang="zh-TW" altLang="en-US" dirty="0"/>
          </a:p>
          <a:p>
            <a:r>
              <a:rPr lang="zh-TW" altLang="en-US" dirty="0"/>
              <a:t>Completed API call code cell</a:t>
            </a:r>
          </a:p>
          <a:p>
            <a:endParaRPr lang="zh-TW" altLang="en-US" dirty="0"/>
          </a:p>
          <a:p>
            <a:r>
              <a:rPr lang="zh-TW" altLang="en-US" dirty="0"/>
              <a:t>Output display cell showing retrieved launch data</a:t>
            </a:r>
          </a:p>
        </p:txBody>
      </p:sp>
      <p:sp>
        <p:nvSpPr>
          <p:cNvPr id="27" name="文字方塊 26">
            <a:extLst>
              <a:ext uri="{FF2B5EF4-FFF2-40B4-BE49-F238E27FC236}">
                <a16:creationId xmlns:a16="http://schemas.microsoft.com/office/drawing/2014/main" id="{23E38CE5-355E-49FC-A30D-5C9F4D6389F9}"/>
              </a:ext>
            </a:extLst>
          </p:cNvPr>
          <p:cNvSpPr txBox="1"/>
          <p:nvPr/>
        </p:nvSpPr>
        <p:spPr>
          <a:xfrm>
            <a:off x="5997722" y="2204205"/>
            <a:ext cx="6096000" cy="3139321"/>
          </a:xfrm>
          <a:prstGeom prst="rect">
            <a:avLst/>
          </a:prstGeom>
          <a:noFill/>
        </p:spPr>
        <p:txBody>
          <a:bodyPr wrap="square">
            <a:spAutoFit/>
          </a:bodyPr>
          <a:lstStyle/>
          <a:p>
            <a:pPr algn="ctr"/>
            <a:r>
              <a:rPr lang="en-US" altLang="zh-TW" dirty="0"/>
              <a:t>D</a:t>
            </a:r>
            <a:r>
              <a:rPr lang="zh-TW" altLang="en-US" dirty="0"/>
              <a:t>efine SpaceX API Endpoints</a:t>
            </a:r>
          </a:p>
          <a:p>
            <a:pPr algn="ctr"/>
            <a:r>
              <a:rPr lang="zh-TW" altLang="en-US" dirty="0"/>
              <a:t>                       </a:t>
            </a:r>
          </a:p>
          <a:p>
            <a:pPr algn="ctr"/>
            <a:r>
              <a:rPr lang="zh-TW" altLang="en-US" dirty="0"/>
              <a:t>Send REST GET Request</a:t>
            </a:r>
          </a:p>
          <a:p>
            <a:pPr algn="ctr"/>
            <a:r>
              <a:rPr lang="zh-TW" altLang="en-US" dirty="0"/>
              <a:t>                       </a:t>
            </a:r>
          </a:p>
          <a:p>
            <a:pPr algn="ctr"/>
            <a:r>
              <a:rPr lang="zh-TW" altLang="en-US" dirty="0"/>
              <a:t>Receive JSON Response</a:t>
            </a:r>
          </a:p>
          <a:p>
            <a:pPr algn="ctr"/>
            <a:r>
              <a:rPr lang="zh-TW" altLang="en-US" dirty="0"/>
              <a:t>                       </a:t>
            </a:r>
          </a:p>
          <a:p>
            <a:pPr algn="ctr"/>
            <a:r>
              <a:rPr lang="zh-TW" altLang="en-US" dirty="0"/>
              <a:t>Parse JSON → Pandas DataFrame</a:t>
            </a:r>
          </a:p>
          <a:p>
            <a:pPr algn="ctr"/>
            <a:r>
              <a:rPr lang="zh-TW" altLang="en-US" dirty="0"/>
              <a:t>                       </a:t>
            </a:r>
          </a:p>
          <a:p>
            <a:pPr algn="ctr"/>
            <a:r>
              <a:rPr lang="zh-TW" altLang="en-US" dirty="0"/>
              <a:t>Clean, Filter, and Select Key Features</a:t>
            </a:r>
          </a:p>
          <a:p>
            <a:pPr algn="ctr"/>
            <a:r>
              <a:rPr lang="zh-TW" altLang="en-US" dirty="0"/>
              <a:t>                       </a:t>
            </a:r>
            <a:endParaRPr lang="en-US" altLang="zh-TW" dirty="0"/>
          </a:p>
          <a:p>
            <a:pPr algn="ctr"/>
            <a:r>
              <a:rPr lang="zh-TW" altLang="en-US" dirty="0"/>
              <a:t>Export Final Dataset for Analysis</a:t>
            </a:r>
          </a:p>
        </p:txBody>
      </p:sp>
      <p:cxnSp>
        <p:nvCxnSpPr>
          <p:cNvPr id="29" name="直線單箭頭接點 28">
            <a:extLst>
              <a:ext uri="{FF2B5EF4-FFF2-40B4-BE49-F238E27FC236}">
                <a16:creationId xmlns:a16="http://schemas.microsoft.com/office/drawing/2014/main" id="{3A1D0B3A-9FDB-4763-B87E-DDA33BB638E6}"/>
              </a:ext>
            </a:extLst>
          </p:cNvPr>
          <p:cNvCxnSpPr/>
          <p:nvPr/>
        </p:nvCxnSpPr>
        <p:spPr>
          <a:xfrm>
            <a:off x="9045722" y="2466975"/>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單箭頭接點 29">
            <a:extLst>
              <a:ext uri="{FF2B5EF4-FFF2-40B4-BE49-F238E27FC236}">
                <a16:creationId xmlns:a16="http://schemas.microsoft.com/office/drawing/2014/main" id="{16A6B425-E7C5-4E36-840A-40873379FAC9}"/>
              </a:ext>
            </a:extLst>
          </p:cNvPr>
          <p:cNvCxnSpPr/>
          <p:nvPr/>
        </p:nvCxnSpPr>
        <p:spPr>
          <a:xfrm>
            <a:off x="9045722" y="3038475"/>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線單箭頭接點 30">
            <a:extLst>
              <a:ext uri="{FF2B5EF4-FFF2-40B4-BE49-F238E27FC236}">
                <a16:creationId xmlns:a16="http://schemas.microsoft.com/office/drawing/2014/main" id="{95DF5B49-FDA2-44D1-A039-F1CF433FDF25}"/>
              </a:ext>
            </a:extLst>
          </p:cNvPr>
          <p:cNvCxnSpPr/>
          <p:nvPr/>
        </p:nvCxnSpPr>
        <p:spPr>
          <a:xfrm>
            <a:off x="9045722" y="361670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6983AFC0-34C0-48AB-A1C6-E7AF07831D9F}"/>
              </a:ext>
            </a:extLst>
          </p:cNvPr>
          <p:cNvCxnSpPr/>
          <p:nvPr/>
        </p:nvCxnSpPr>
        <p:spPr>
          <a:xfrm>
            <a:off x="9045722" y="418820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線單箭頭接點 32">
            <a:extLst>
              <a:ext uri="{FF2B5EF4-FFF2-40B4-BE49-F238E27FC236}">
                <a16:creationId xmlns:a16="http://schemas.microsoft.com/office/drawing/2014/main" id="{C03E6DC3-8944-43D6-868E-4E8B8EE7EDBC}"/>
              </a:ext>
            </a:extLst>
          </p:cNvPr>
          <p:cNvCxnSpPr/>
          <p:nvPr/>
        </p:nvCxnSpPr>
        <p:spPr>
          <a:xfrm>
            <a:off x="9045722" y="4731127"/>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8" name="文字方塊 7">
            <a:extLst>
              <a:ext uri="{FF2B5EF4-FFF2-40B4-BE49-F238E27FC236}">
                <a16:creationId xmlns:a16="http://schemas.microsoft.com/office/drawing/2014/main" id="{E8B8A8A4-37E0-4B2C-B970-FAC595A10098}"/>
              </a:ext>
            </a:extLst>
          </p:cNvPr>
          <p:cNvSpPr txBox="1"/>
          <p:nvPr/>
        </p:nvSpPr>
        <p:spPr>
          <a:xfrm>
            <a:off x="6027811" y="2063175"/>
            <a:ext cx="6096000" cy="3139321"/>
          </a:xfrm>
          <a:prstGeom prst="rect">
            <a:avLst/>
          </a:prstGeom>
          <a:noFill/>
        </p:spPr>
        <p:txBody>
          <a:bodyPr wrap="square">
            <a:spAutoFit/>
          </a:bodyPr>
          <a:lstStyle/>
          <a:p>
            <a:pPr algn="ctr"/>
            <a:r>
              <a:rPr lang="zh-TW" altLang="en-US" dirty="0"/>
              <a:t>Define target URL for scraping</a:t>
            </a:r>
          </a:p>
          <a:p>
            <a:pPr algn="ctr"/>
            <a:r>
              <a:rPr lang="zh-TW" altLang="en-US" dirty="0"/>
              <a:t>                       </a:t>
            </a:r>
          </a:p>
          <a:p>
            <a:pPr algn="ctr"/>
            <a:r>
              <a:rPr lang="zh-TW" altLang="en-US" dirty="0"/>
              <a:t>Send HTTP GET request</a:t>
            </a:r>
          </a:p>
          <a:p>
            <a:pPr algn="ctr"/>
            <a:r>
              <a:rPr lang="zh-TW" altLang="en-US" dirty="0"/>
              <a:t>                       </a:t>
            </a:r>
          </a:p>
          <a:p>
            <a:pPr algn="ctr"/>
            <a:r>
              <a:rPr lang="zh-TW" altLang="en-US" dirty="0"/>
              <a:t>Receive HTML content</a:t>
            </a:r>
          </a:p>
          <a:p>
            <a:pPr algn="ctr"/>
            <a:r>
              <a:rPr lang="zh-TW" altLang="en-US" dirty="0"/>
              <a:t>                       </a:t>
            </a:r>
          </a:p>
          <a:p>
            <a:pPr algn="ctr"/>
            <a:r>
              <a:rPr lang="zh-TW" altLang="en-US" dirty="0"/>
              <a:t>Parse HTML with BeautifulSoup (tables, tags)</a:t>
            </a:r>
          </a:p>
          <a:p>
            <a:pPr algn="ctr"/>
            <a:r>
              <a:rPr lang="zh-TW" altLang="en-US" dirty="0"/>
              <a:t>                       </a:t>
            </a:r>
          </a:p>
          <a:p>
            <a:pPr algn="ctr"/>
            <a:r>
              <a:rPr lang="zh-TW" altLang="en-US" dirty="0"/>
              <a:t>Extract launch info → Pandas DataFrame</a:t>
            </a:r>
          </a:p>
          <a:p>
            <a:pPr algn="ctr"/>
            <a:r>
              <a:rPr lang="zh-TW" altLang="en-US" dirty="0"/>
              <a:t>                       </a:t>
            </a:r>
            <a:endParaRPr lang="en-US" altLang="zh-TW" dirty="0"/>
          </a:p>
          <a:p>
            <a:pPr algn="ctr"/>
            <a:r>
              <a:rPr lang="zh-TW" altLang="en-US" dirty="0"/>
              <a:t>Clean &amp; integrate scraped fields with API dataset</a:t>
            </a:r>
          </a:p>
        </p:txBody>
      </p:sp>
      <p:cxnSp>
        <p:nvCxnSpPr>
          <p:cNvPr id="9" name="直線單箭頭接點 8">
            <a:extLst>
              <a:ext uri="{FF2B5EF4-FFF2-40B4-BE49-F238E27FC236}">
                <a16:creationId xmlns:a16="http://schemas.microsoft.com/office/drawing/2014/main" id="{17EC8363-EDBE-4CE0-858C-BD8BDB6A2409}"/>
              </a:ext>
            </a:extLst>
          </p:cNvPr>
          <p:cNvCxnSpPr/>
          <p:nvPr/>
        </p:nvCxnSpPr>
        <p:spPr>
          <a:xfrm>
            <a:off x="9063258" y="230981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D71EC9D0-FAA3-4312-9B1E-63D98A8A6C3E}"/>
              </a:ext>
            </a:extLst>
          </p:cNvPr>
          <p:cNvCxnSpPr/>
          <p:nvPr/>
        </p:nvCxnSpPr>
        <p:spPr>
          <a:xfrm>
            <a:off x="9063258" y="288131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D6C9FE73-5119-44E0-ACA6-246EDBFC6AF3}"/>
              </a:ext>
            </a:extLst>
          </p:cNvPr>
          <p:cNvCxnSpPr/>
          <p:nvPr/>
        </p:nvCxnSpPr>
        <p:spPr>
          <a:xfrm>
            <a:off x="9063258" y="345953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線單箭頭接點 12">
            <a:extLst>
              <a:ext uri="{FF2B5EF4-FFF2-40B4-BE49-F238E27FC236}">
                <a16:creationId xmlns:a16="http://schemas.microsoft.com/office/drawing/2014/main" id="{95B1DC93-E5B0-4D46-8533-36F077D6CEFD}"/>
              </a:ext>
            </a:extLst>
          </p:cNvPr>
          <p:cNvCxnSpPr/>
          <p:nvPr/>
        </p:nvCxnSpPr>
        <p:spPr>
          <a:xfrm>
            <a:off x="9063258" y="403103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13">
            <a:extLst>
              <a:ext uri="{FF2B5EF4-FFF2-40B4-BE49-F238E27FC236}">
                <a16:creationId xmlns:a16="http://schemas.microsoft.com/office/drawing/2014/main" id="{5E8E703E-D98D-44E8-89DC-86C6EE762AE1}"/>
              </a:ext>
            </a:extLst>
          </p:cNvPr>
          <p:cNvCxnSpPr/>
          <p:nvPr/>
        </p:nvCxnSpPr>
        <p:spPr>
          <a:xfrm>
            <a:off x="9063258" y="4573964"/>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文字方塊 15">
            <a:extLst>
              <a:ext uri="{FF2B5EF4-FFF2-40B4-BE49-F238E27FC236}">
                <a16:creationId xmlns:a16="http://schemas.microsoft.com/office/drawing/2014/main" id="{0CD04BC1-D2E6-4886-9CD2-B16E8DFEFC1C}"/>
              </a:ext>
            </a:extLst>
          </p:cNvPr>
          <p:cNvSpPr txBox="1"/>
          <p:nvPr/>
        </p:nvSpPr>
        <p:spPr>
          <a:xfrm>
            <a:off x="770011" y="1392499"/>
            <a:ext cx="6096000" cy="5078313"/>
          </a:xfrm>
          <a:prstGeom prst="rect">
            <a:avLst/>
          </a:prstGeom>
          <a:noFill/>
        </p:spPr>
        <p:txBody>
          <a:bodyPr wrap="square">
            <a:spAutoFit/>
          </a:bodyPr>
          <a:lstStyle/>
          <a:p>
            <a:r>
              <a:rPr lang="zh-TW" altLang="en-US" dirty="0"/>
              <a:t>Used Python requests to send HTTP GET requests to a public SpaceX data webpage</a:t>
            </a:r>
          </a:p>
          <a:p>
            <a:endParaRPr lang="zh-TW" altLang="en-US" dirty="0"/>
          </a:p>
          <a:p>
            <a:r>
              <a:rPr lang="zh-TW" altLang="en-US" dirty="0"/>
              <a:t>Retrieved HTML content containing launch records</a:t>
            </a:r>
          </a:p>
          <a:p>
            <a:endParaRPr lang="zh-TW" altLang="en-US" dirty="0"/>
          </a:p>
          <a:p>
            <a:r>
              <a:rPr lang="zh-TW" altLang="en-US" dirty="0"/>
              <a:t>Parsed HTML using BeautifulSoup to extract tables and relevant fields</a:t>
            </a:r>
          </a:p>
          <a:p>
            <a:endParaRPr lang="zh-TW" altLang="en-US" dirty="0"/>
          </a:p>
          <a:p>
            <a:r>
              <a:rPr lang="zh-TW" altLang="en-US" dirty="0"/>
              <a:t>Converted extracted data into a Pandas DataFrame</a:t>
            </a:r>
          </a:p>
          <a:p>
            <a:endParaRPr lang="zh-TW" altLang="en-US" dirty="0"/>
          </a:p>
          <a:p>
            <a:r>
              <a:rPr lang="zh-TW" altLang="en-US" dirty="0"/>
              <a:t>Cleaned, filtered, and merged results with API data for further analysis</a:t>
            </a:r>
          </a:p>
          <a:p>
            <a:endParaRPr lang="zh-TW" altLang="en-US" dirty="0"/>
          </a:p>
          <a:p>
            <a:r>
              <a:rPr lang="zh-TW" altLang="en-US" dirty="0"/>
              <a:t>Notebook includes:</a:t>
            </a:r>
          </a:p>
          <a:p>
            <a:endParaRPr lang="zh-TW" altLang="en-US" dirty="0"/>
          </a:p>
          <a:p>
            <a:r>
              <a:rPr lang="zh-TW" altLang="en-US" dirty="0"/>
              <a:t>Code cell performing scraping</a:t>
            </a:r>
          </a:p>
          <a:p>
            <a:endParaRPr lang="zh-TW" altLang="en-US" dirty="0"/>
          </a:p>
          <a:p>
            <a:r>
              <a:rPr lang="zh-TW" altLang="en-US" dirty="0"/>
              <a:t>Output cell displaying parsed table</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118</TotalTime>
  <Words>1980</Words>
  <Application>Microsoft Office PowerPoint</Application>
  <PresentationFormat>寬螢幕</PresentationFormat>
  <Paragraphs>334</Paragraphs>
  <Slides>47</Slides>
  <Notes>4</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47</vt:i4>
      </vt:variant>
    </vt:vector>
  </HeadingPairs>
  <TitlesOfParts>
    <vt:vector size="54" baseType="lpstr">
      <vt:lpstr>IBM Plex Mono Text</vt:lpstr>
      <vt:lpstr>Abadi</vt:lpstr>
      <vt:lpstr>Arial</vt:lpstr>
      <vt:lpstr>Calibri</vt:lpstr>
      <vt:lpstr>Calibri Light</vt:lpstr>
      <vt:lpstr>IBM Plex Mono SemiBold</vt:lpstr>
      <vt:lpstr>Custom Design</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游劉齊 YU, LIU-CHI</cp:lastModifiedBy>
  <cp:revision>202</cp:revision>
  <dcterms:created xsi:type="dcterms:W3CDTF">2021-04-29T18:58:34Z</dcterms:created>
  <dcterms:modified xsi:type="dcterms:W3CDTF">2025-12-09T05:26:46Z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